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60" r:id="rId5"/>
    <p:sldId id="262" r:id="rId6"/>
    <p:sldId id="343" r:id="rId7"/>
    <p:sldId id="344" r:id="rId8"/>
    <p:sldId id="345" r:id="rId9"/>
    <p:sldId id="263" r:id="rId10"/>
    <p:sldId id="346" r:id="rId11"/>
    <p:sldId id="347" r:id="rId12"/>
    <p:sldId id="348" r:id="rId13"/>
    <p:sldId id="349" r:id="rId14"/>
    <p:sldId id="350" r:id="rId15"/>
    <p:sldId id="351" r:id="rId16"/>
    <p:sldId id="352" r:id="rId17"/>
    <p:sldId id="353" r:id="rId18"/>
    <p:sldId id="354" r:id="rId19"/>
    <p:sldId id="355" r:id="rId20"/>
    <p:sldId id="356" r:id="rId21"/>
    <p:sldId id="357" r:id="rId22"/>
    <p:sldId id="264" r:id="rId23"/>
    <p:sldId id="358" r:id="rId24"/>
    <p:sldId id="342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8099" autoAdjust="0"/>
  </p:normalViewPr>
  <p:slideViewPr>
    <p:cSldViewPr>
      <p:cViewPr varScale="1">
        <p:scale>
          <a:sx n="65" d="100"/>
          <a:sy n="65" d="100"/>
        </p:scale>
        <p:origin x="-153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10C3E7-7711-4450-A5FD-5E55DB28BA6F}" type="datetimeFigureOut">
              <a:rPr lang="ru-RU" smtClean="0"/>
              <a:pPr/>
              <a:t>14.02.2016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00C924-95B0-47F5-AB0F-AA531BD396D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66189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14.02.2016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>
              <a:lnSpc>
                <a:spcPct val="115000"/>
              </a:lnSpc>
            </a:pPr>
            <a:r>
              <a:rPr lang="ru-RU" b="1" kern="1800" dirty="0">
                <a:latin typeface="Times New Roman"/>
                <a:ea typeface="Times New Roman"/>
                <a:cs typeface="Times New Roman"/>
              </a:rPr>
              <a:t>Публичный доклад</a:t>
            </a:r>
            <a:r>
              <a:rPr lang="ru-RU" sz="2800" dirty="0">
                <a:ea typeface="Calibri"/>
                <a:cs typeface="Times New Roman"/>
              </a:rPr>
              <a:t/>
            </a:r>
            <a:br>
              <a:rPr lang="ru-RU" sz="2800" dirty="0">
                <a:ea typeface="Calibri"/>
                <a:cs typeface="Times New Roman"/>
              </a:rPr>
            </a:br>
            <a:r>
              <a:rPr lang="ru-RU" b="1" dirty="0">
                <a:latin typeface="Times New Roman"/>
                <a:ea typeface="Times New Roman"/>
                <a:cs typeface="Times New Roman"/>
              </a:rPr>
              <a:t>муниципального бюджетного </a:t>
            </a:r>
            <a:r>
              <a:rPr lang="ru-RU" sz="2800" dirty="0">
                <a:ea typeface="Calibri"/>
                <a:cs typeface="Times New Roman"/>
              </a:rPr>
              <a:t/>
            </a:r>
            <a:br>
              <a:rPr lang="ru-RU" sz="2800" dirty="0">
                <a:ea typeface="Calibri"/>
                <a:cs typeface="Times New Roman"/>
              </a:rPr>
            </a:br>
            <a:r>
              <a:rPr lang="ru-RU" b="1" dirty="0">
                <a:latin typeface="Times New Roman"/>
                <a:ea typeface="Times New Roman"/>
                <a:cs typeface="Times New Roman"/>
              </a:rPr>
              <a:t>общеобразовательного учреждения</a:t>
            </a:r>
            <a:r>
              <a:rPr lang="ru-RU" sz="2800" dirty="0">
                <a:ea typeface="Calibri"/>
                <a:cs typeface="Times New Roman"/>
              </a:rPr>
              <a:t/>
            </a:r>
            <a:br>
              <a:rPr lang="ru-RU" sz="2800" dirty="0">
                <a:ea typeface="Calibri"/>
                <a:cs typeface="Times New Roman"/>
              </a:rPr>
            </a:br>
            <a:r>
              <a:rPr lang="ru-RU" b="1" dirty="0" smtClean="0">
                <a:latin typeface="Times New Roman"/>
                <a:ea typeface="Times New Roman"/>
                <a:cs typeface="Times New Roman"/>
              </a:rPr>
              <a:t>«Средняя общеобразовательная школа №58»</a:t>
            </a:r>
            <a:r>
              <a:rPr lang="ru-RU" sz="2800" dirty="0">
                <a:ea typeface="Calibri"/>
                <a:cs typeface="Times New Roman"/>
              </a:rPr>
              <a:t/>
            </a:r>
            <a:br>
              <a:rPr lang="ru-RU" sz="2800" dirty="0">
                <a:ea typeface="Calibri"/>
                <a:cs typeface="Times New Roman"/>
              </a:rPr>
            </a:br>
            <a:r>
              <a:rPr lang="ru-RU" b="1" dirty="0" smtClean="0">
                <a:latin typeface="Times New Roman"/>
                <a:ea typeface="Times New Roman"/>
                <a:cs typeface="Times New Roman"/>
              </a:rPr>
              <a:t>Советского района  </a:t>
            </a:r>
            <a:r>
              <a:rPr lang="ru-RU" b="1" dirty="0">
                <a:latin typeface="Times New Roman"/>
                <a:ea typeface="Times New Roman"/>
                <a:cs typeface="Times New Roman"/>
              </a:rPr>
              <a:t/>
            </a:r>
            <a:br>
              <a:rPr lang="ru-RU" b="1" dirty="0">
                <a:latin typeface="Times New Roman"/>
                <a:ea typeface="Times New Roman"/>
                <a:cs typeface="Times New Roman"/>
              </a:rPr>
            </a:br>
            <a:r>
              <a:rPr lang="ru-RU" b="1" dirty="0" err="1" smtClean="0">
                <a:latin typeface="Times New Roman"/>
                <a:ea typeface="Times New Roman"/>
                <a:cs typeface="Times New Roman"/>
              </a:rPr>
              <a:t>г.Казани</a:t>
            </a:r>
            <a:r>
              <a:rPr lang="ru-RU" b="1" dirty="0" smtClean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b="1" dirty="0" smtClean="0">
                <a:latin typeface="Times New Roman"/>
                <a:ea typeface="Times New Roman"/>
                <a:cs typeface="Times New Roman"/>
              </a:rPr>
              <a:t>за </a:t>
            </a:r>
            <a:r>
              <a:rPr lang="ru-RU" b="1" dirty="0" smtClean="0">
                <a:latin typeface="Times New Roman"/>
                <a:ea typeface="Times New Roman"/>
                <a:cs typeface="Times New Roman"/>
              </a:rPr>
              <a:t>2015 </a:t>
            </a:r>
            <a:r>
              <a:rPr lang="ru-RU" b="1" dirty="0">
                <a:latin typeface="Times New Roman"/>
                <a:ea typeface="Times New Roman"/>
                <a:cs typeface="Times New Roman"/>
              </a:rPr>
              <a:t>год</a:t>
            </a:r>
            <a:r>
              <a:rPr lang="ru-RU" sz="2800" dirty="0">
                <a:ea typeface="Calibri"/>
                <a:cs typeface="Times New Roman"/>
              </a:rPr>
              <a:t/>
            </a:r>
            <a:br>
              <a:rPr lang="ru-RU" sz="2800" dirty="0">
                <a:ea typeface="Calibri"/>
                <a:cs typeface="Times New Roman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423640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800" b="1" dirty="0" smtClean="0">
                <a:latin typeface="Times New Roman"/>
                <a:ea typeface="Times New Roman"/>
                <a:cs typeface="Times New Roman"/>
              </a:rPr>
              <a:t>Тема школы</a:t>
            </a:r>
            <a:r>
              <a:rPr lang="ru-RU" sz="2400" b="1" dirty="0" smtClean="0">
                <a:latin typeface="Times New Roman"/>
                <a:ea typeface="Times New Roman"/>
                <a:cs typeface="Times New Roman"/>
              </a:rPr>
              <a:t/>
            </a:r>
            <a:br>
              <a:rPr lang="ru-RU" sz="2400" b="1" dirty="0" smtClean="0">
                <a:latin typeface="Times New Roman"/>
                <a:ea typeface="Times New Roman"/>
                <a:cs typeface="Times New Roman"/>
              </a:rPr>
            </a:br>
            <a:r>
              <a:rPr lang="ru-RU" sz="2000" dirty="0">
                <a:latin typeface="Times New Roman"/>
                <a:ea typeface="Times New Roman"/>
                <a:cs typeface="Times New Roman"/>
              </a:rPr>
              <a:t>       </a:t>
            </a:r>
            <a:r>
              <a:rPr lang="ru-RU" sz="2000" dirty="0" smtClean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3600" b="1" dirty="0">
                <a:latin typeface="Times New Roman"/>
                <a:ea typeface="Times New Roman"/>
                <a:cs typeface="Times New Roman"/>
              </a:rPr>
              <a:t>Обеспечение доступности качественного общего образования путем создания школы адаптивной модели в условиях малочисленной школы</a:t>
            </a:r>
            <a:r>
              <a:rPr lang="ru-RU" sz="3600" dirty="0">
                <a:ea typeface="Calibri"/>
                <a:cs typeface="Times New Roman"/>
              </a:rPr>
              <a:t/>
            </a:r>
            <a:br>
              <a:rPr lang="ru-RU" sz="3600" dirty="0">
                <a:ea typeface="Calibri"/>
                <a:cs typeface="Times New Roman"/>
              </a:rPr>
            </a:b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1319907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sz="2400" dirty="0">
                <a:latin typeface="Times New Roman"/>
                <a:ea typeface="Times New Roman"/>
                <a:cs typeface="Times New Roman"/>
              </a:rPr>
              <a:t> Деятельность  школы  регламентируется ее Уставом и локальными актами.  Основная задача школы – предоставление качественного образования, развитие интеллектуальных, творческих способностей учащихся, сохранение и укрепление духовно-нравственного, физического, психологического здоровья всех участников образовательного процесса. Образовательная программа школы обеспечивает реализацию государственных стандартов по всем предметам учебного плана, преемственность при переходе обучающихся из детского сада в начальную школу, из начальной – в основную школу.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4581685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b="1" dirty="0" smtClean="0">
                <a:latin typeface="Times New Roman"/>
                <a:ea typeface="Times New Roman"/>
                <a:cs typeface="Times New Roman"/>
              </a:rPr>
              <a:t>Кадровое обеспечение учебно-воспитательного процесса</a:t>
            </a:r>
            <a:r>
              <a:rPr lang="ru-RU" sz="4000" dirty="0">
                <a:ea typeface="Calibri"/>
                <a:cs typeface="Times New Roman"/>
              </a:rPr>
              <a:t/>
            </a:r>
            <a:br>
              <a:rPr lang="ru-RU" sz="4000" dirty="0">
                <a:ea typeface="Calibri"/>
                <a:cs typeface="Times New Roman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808829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400" b="1" dirty="0">
                <a:latin typeface="Times New Roman"/>
                <a:ea typeface="Times New Roman"/>
                <a:cs typeface="Times New Roman"/>
              </a:rPr>
              <a:t>Директор</a:t>
            </a:r>
            <a:r>
              <a:rPr lang="ru-RU" sz="2400" dirty="0">
                <a:latin typeface="Times New Roman"/>
                <a:ea typeface="Times New Roman"/>
                <a:cs typeface="Times New Roman"/>
              </a:rPr>
              <a:t>: </a:t>
            </a:r>
            <a:r>
              <a:rPr lang="ru-RU" sz="2400" dirty="0" smtClean="0">
                <a:latin typeface="Times New Roman"/>
                <a:ea typeface="Times New Roman"/>
                <a:cs typeface="Times New Roman"/>
              </a:rPr>
              <a:t/>
            </a:r>
            <a:br>
              <a:rPr lang="ru-RU" sz="2400" dirty="0" smtClean="0">
                <a:latin typeface="Times New Roman"/>
                <a:ea typeface="Times New Roman"/>
                <a:cs typeface="Times New Roman"/>
              </a:rPr>
            </a:br>
            <a:r>
              <a:rPr lang="ru-RU" sz="2400" dirty="0" smtClean="0">
                <a:latin typeface="Times New Roman"/>
                <a:ea typeface="Times New Roman"/>
                <a:cs typeface="Times New Roman"/>
              </a:rPr>
              <a:t>Коптелова Гульнар </a:t>
            </a:r>
            <a:r>
              <a:rPr lang="ru-RU" sz="2400" dirty="0" err="1" smtClean="0">
                <a:latin typeface="Times New Roman"/>
                <a:ea typeface="Times New Roman"/>
                <a:cs typeface="Times New Roman"/>
              </a:rPr>
              <a:t>Зиганшевна</a:t>
            </a:r>
            <a:r>
              <a:rPr lang="ru-RU" sz="2400" dirty="0" smtClean="0">
                <a:latin typeface="Times New Roman"/>
                <a:ea typeface="Times New Roman"/>
                <a:cs typeface="Times New Roman"/>
              </a:rPr>
              <a:t>, </a:t>
            </a:r>
            <a:r>
              <a:rPr lang="ru-RU" sz="2400" dirty="0">
                <a:latin typeface="Times New Roman"/>
                <a:ea typeface="Times New Roman"/>
                <a:cs typeface="Times New Roman"/>
              </a:rPr>
              <a:t>образование высшее, педагогический стаж  </a:t>
            </a:r>
            <a:r>
              <a:rPr lang="ru-RU" sz="2400" dirty="0" smtClean="0">
                <a:latin typeface="Times New Roman"/>
                <a:ea typeface="Times New Roman"/>
                <a:cs typeface="Times New Roman"/>
              </a:rPr>
              <a:t>23  года, </a:t>
            </a:r>
            <a:r>
              <a:rPr lang="ru-RU" sz="2400" dirty="0">
                <a:latin typeface="Times New Roman"/>
                <a:ea typeface="Times New Roman"/>
                <a:cs typeface="Times New Roman"/>
              </a:rPr>
              <a:t>руководящий стаж – </a:t>
            </a:r>
            <a:r>
              <a:rPr lang="ru-RU" sz="2400" dirty="0" smtClean="0">
                <a:latin typeface="Times New Roman"/>
                <a:ea typeface="Times New Roman"/>
                <a:cs typeface="Times New Roman"/>
              </a:rPr>
              <a:t>7 </a:t>
            </a:r>
            <a:r>
              <a:rPr lang="ru-RU" sz="2400" dirty="0">
                <a:latin typeface="Times New Roman"/>
                <a:ea typeface="Times New Roman"/>
                <a:cs typeface="Times New Roman"/>
              </a:rPr>
              <a:t>лет. </a:t>
            </a:r>
            <a:r>
              <a:rPr lang="ru-RU" sz="2000" dirty="0">
                <a:ea typeface="Calibri"/>
                <a:cs typeface="Times New Roman"/>
              </a:rPr>
              <a:t/>
            </a:r>
            <a:br>
              <a:rPr lang="ru-RU" sz="2000" dirty="0">
                <a:ea typeface="Calibri"/>
                <a:cs typeface="Times New Roman"/>
              </a:rPr>
            </a:br>
            <a:r>
              <a:rPr lang="ru-RU" sz="2400" b="1" dirty="0">
                <a:latin typeface="Times New Roman"/>
                <a:ea typeface="Times New Roman"/>
                <a:cs typeface="Times New Roman"/>
              </a:rPr>
              <a:t>Кадровые </a:t>
            </a:r>
            <a:r>
              <a:rPr lang="ru-RU" sz="2400" b="1" dirty="0" smtClean="0">
                <a:latin typeface="Times New Roman"/>
                <a:ea typeface="Times New Roman"/>
                <a:cs typeface="Times New Roman"/>
              </a:rPr>
              <a:t>ресурсы:</a:t>
            </a:r>
            <a:r>
              <a:rPr lang="ru-RU" sz="2400" b="1" dirty="0">
                <a:latin typeface="Times New Roman"/>
                <a:ea typeface="Times New Roman"/>
                <a:cs typeface="Times New Roman"/>
              </a:rPr>
              <a:t/>
            </a:r>
            <a:br>
              <a:rPr lang="ru-RU" sz="2400" b="1" dirty="0">
                <a:latin typeface="Times New Roman"/>
                <a:ea typeface="Times New Roman"/>
                <a:cs typeface="Times New Roman"/>
              </a:rPr>
            </a:br>
            <a:r>
              <a:rPr lang="ru-RU" sz="2400" dirty="0">
                <a:latin typeface="Times New Roman"/>
                <a:ea typeface="Times New Roman"/>
                <a:cs typeface="Times New Roman"/>
              </a:rPr>
              <a:t>5 учителей начальной школы,</a:t>
            </a:r>
            <a:br>
              <a:rPr lang="ru-RU" sz="2400" dirty="0">
                <a:latin typeface="Times New Roman"/>
                <a:ea typeface="Times New Roman"/>
                <a:cs typeface="Times New Roman"/>
              </a:rPr>
            </a:br>
            <a:r>
              <a:rPr lang="ru-RU" sz="2400" dirty="0">
                <a:latin typeface="Times New Roman"/>
                <a:ea typeface="Times New Roman"/>
                <a:cs typeface="Times New Roman"/>
              </a:rPr>
              <a:t>24 учителя предметника,</a:t>
            </a:r>
            <a:br>
              <a:rPr lang="ru-RU" sz="2400" dirty="0">
                <a:latin typeface="Times New Roman"/>
                <a:ea typeface="Times New Roman"/>
                <a:cs typeface="Times New Roman"/>
              </a:rPr>
            </a:br>
            <a:r>
              <a:rPr lang="ru-RU" sz="2400" dirty="0">
                <a:latin typeface="Times New Roman"/>
                <a:ea typeface="Times New Roman"/>
                <a:cs typeface="Times New Roman"/>
              </a:rPr>
              <a:t>Итого весь педагогический коллектив состоит из 31 </a:t>
            </a:r>
            <a:r>
              <a:rPr lang="ru-RU" sz="2400" dirty="0" smtClean="0">
                <a:latin typeface="Times New Roman"/>
                <a:ea typeface="Times New Roman"/>
                <a:cs typeface="Times New Roman"/>
              </a:rPr>
              <a:t>человек</a:t>
            </a:r>
            <a:r>
              <a:rPr lang="ru-RU" sz="2400" dirty="0">
                <a:latin typeface="Times New Roman"/>
                <a:ea typeface="Times New Roman"/>
                <a:cs typeface="Times New Roman"/>
              </a:rPr>
              <a:t/>
            </a:r>
            <a:br>
              <a:rPr lang="ru-RU" sz="2400" dirty="0">
                <a:latin typeface="Times New Roman"/>
                <a:ea typeface="Times New Roman"/>
                <a:cs typeface="Times New Roman"/>
              </a:rPr>
            </a:b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2557009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rPr>
              <a:t>Характеристика </a:t>
            </a:r>
            <a:r>
              <a:rPr lang="ru-RU" b="1" dirty="0" err="1" smtClean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rPr>
              <a:t>педколлектива</a:t>
            </a:r>
            <a:r>
              <a:rPr lang="ru-RU" b="1" dirty="0" smtClean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rPr>
              <a:t> по возрасту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1026" name="Диаграмма 1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7" y="2204864"/>
            <a:ext cx="7200800" cy="3884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56495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rPr>
              <a:t>Характеристика </a:t>
            </a:r>
            <a:r>
              <a:rPr lang="ru-RU" b="1" dirty="0" err="1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rPr>
              <a:t>педколлектива</a:t>
            </a:r>
            <a:r>
              <a:rPr lang="ru-RU" b="1" dirty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rPr>
              <a:t> по </a:t>
            </a:r>
            <a:r>
              <a:rPr lang="ru-RU" b="1" dirty="0" err="1" smtClean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rPr>
              <a:t>педстажу</a:t>
            </a:r>
            <a:endParaRPr lang="ru-RU" dirty="0"/>
          </a:p>
        </p:txBody>
      </p:sp>
      <p:pic>
        <p:nvPicPr>
          <p:cNvPr id="2050" name="Picture 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700808"/>
            <a:ext cx="7920880" cy="439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10030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rPr>
              <a:t>Характеристика </a:t>
            </a:r>
            <a:r>
              <a:rPr lang="ru-RU" b="1" dirty="0" err="1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rPr>
              <a:t>педколлектива</a:t>
            </a:r>
            <a:r>
              <a:rPr lang="ru-RU" b="1" dirty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rPr>
              <a:t> по </a:t>
            </a:r>
            <a:r>
              <a:rPr lang="ru-RU" b="1" dirty="0" smtClean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rPr>
              <a:t>квалификации</a:t>
            </a:r>
            <a:endParaRPr lang="ru-RU" dirty="0"/>
          </a:p>
        </p:txBody>
      </p:sp>
      <p:pic>
        <p:nvPicPr>
          <p:cNvPr id="3074" name="Picture 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613" y="1916832"/>
            <a:ext cx="7480980" cy="4320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5589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ru-RU" b="1" dirty="0" smtClean="0">
                <a:latin typeface="Times New Roman"/>
                <a:ea typeface="Times New Roman"/>
              </a:rPr>
              <a:t>Качество образовательного процесса - </a:t>
            </a:r>
            <a:br>
              <a:rPr lang="ru-RU" b="1" dirty="0" smtClean="0">
                <a:latin typeface="Times New Roman"/>
                <a:ea typeface="Times New Roman"/>
              </a:rPr>
            </a:br>
            <a:r>
              <a:rPr lang="ru-RU" b="1" dirty="0" smtClean="0">
                <a:latin typeface="Times New Roman"/>
                <a:ea typeface="Times New Roman"/>
              </a:rPr>
              <a:t>олимпиадное движение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580672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94710077"/>
              </p:ext>
            </p:extLst>
          </p:nvPr>
        </p:nvGraphicFramePr>
        <p:xfrm>
          <a:off x="457200" y="260647"/>
          <a:ext cx="8229600" cy="60524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6488"/>
                <a:gridCol w="2808312"/>
                <a:gridCol w="2376264"/>
                <a:gridCol w="1738536"/>
              </a:tblGrid>
              <a:tr h="75914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Предмет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Победители и призеры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Место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Преподаватель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15114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экология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Шакурова Алиса (2014, 2015)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ru-RU" sz="1800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Мухамметов</a:t>
                      </a:r>
                      <a:r>
                        <a:rPr lang="ru-RU" sz="18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Айнур</a:t>
                      </a: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(2014)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Призер </a:t>
                      </a:r>
                      <a:r>
                        <a:rPr lang="ru-RU" sz="18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город и РТ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Призер </a:t>
                      </a:r>
                      <a:r>
                        <a:rPr lang="ru-RU" sz="18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города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Панова Л.Г.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2580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География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Мубараков Алмаз (2014, 2015)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Призер </a:t>
                      </a:r>
                      <a:r>
                        <a:rPr lang="ru-RU" sz="18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города 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Победитель </a:t>
                      </a:r>
                      <a:r>
                        <a:rPr lang="ru-RU" sz="18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городской </a:t>
                      </a: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олимпиады на татарском языке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Маковская В.В.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94421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Технология 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Раззакова Ригина (2014)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Абросимова Анастасия (2014)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Абсалямова Алина (2014, 2015)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Старостина Снежана (2015)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Призеры городского тура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 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 smtClean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 smtClean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Призер города и РТ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Мартынова Е.П.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720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Геология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Симбирцев Егор (2015)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Шакурова Алиса (2015)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Призеры </a:t>
                      </a:r>
                      <a:r>
                        <a:rPr lang="ru-RU" sz="18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городского тура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Маковская В.В.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638519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учащихся</a:t>
            </a:r>
            <a:endParaRPr lang="ru-RU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63390722"/>
              </p:ext>
            </p:extLst>
          </p:nvPr>
        </p:nvGraphicFramePr>
        <p:xfrm>
          <a:off x="457200" y="1600200"/>
          <a:ext cx="8229600" cy="41321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14600"/>
                <a:gridCol w="1800200"/>
                <a:gridCol w="2057400"/>
                <a:gridCol w="2057400"/>
              </a:tblGrid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год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2013-2014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2014-2015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2015-2016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Кол-во </a:t>
                      </a:r>
                      <a:r>
                        <a:rPr lang="ru-RU" sz="24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учащихся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298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302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324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Кол-во </a:t>
                      </a:r>
                      <a:r>
                        <a:rPr lang="ru-RU" sz="24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классов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13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13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Средняя </a:t>
                      </a:r>
                      <a:r>
                        <a:rPr lang="ru-RU" sz="24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наполняемость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24,8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23,2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24,9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283497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98178"/>
          </a:xfrm>
        </p:spPr>
        <p:txBody>
          <a:bodyPr>
            <a:normAutofit fontScale="90000"/>
          </a:bodyPr>
          <a:lstStyle/>
          <a:p>
            <a:r>
              <a:rPr lang="ru-RU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Портрет выпускника начальной школы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179512" y="1600200"/>
            <a:ext cx="8712968" cy="4525963"/>
          </a:xfrm>
        </p:spPr>
        <p:txBody>
          <a:bodyPr>
            <a:noAutofit/>
          </a:bodyPr>
          <a:lstStyle/>
          <a:p>
            <a:pPr lvl="0"/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любознательный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активно и заинтересованно познающий мир;</a:t>
            </a:r>
          </a:p>
          <a:p>
            <a:pPr lvl="0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владеющий основами умения учиться, способный к организации собственной деятельности;</a:t>
            </a:r>
          </a:p>
          <a:p>
            <a:pPr lvl="0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любящий свой народ, свой край и свою Родину;</a:t>
            </a:r>
          </a:p>
          <a:p>
            <a:pPr lvl="0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уважающий и принимающий ценности семьи и общества;</a:t>
            </a:r>
          </a:p>
          <a:p>
            <a:pPr lvl="0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готовый самостоятельно действовать и отвечать за свои поступки перед семьей и обществом;</a:t>
            </a:r>
          </a:p>
          <a:p>
            <a:pPr lvl="0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доброжелательный, умеющий слушать и слышать собеседника, обосновывать свою позицию, высказывать свое мнение;</a:t>
            </a:r>
          </a:p>
          <a:p>
            <a:pPr lvl="0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выполняющий правила здорового и безопасного для себя и окружающих образа жизни.</a:t>
            </a:r>
          </a:p>
        </p:txBody>
      </p:sp>
    </p:spTree>
    <p:extLst>
      <p:ext uri="{BB962C8B-B14F-4D97-AF65-F5344CB8AC3E}">
        <p14:creationId xmlns:p14="http://schemas.microsoft.com/office/powerpoint/2010/main" val="36698134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Качество знаний</a:t>
            </a:r>
            <a:endParaRPr lang="ru-RU" dirty="0">
              <a:solidFill>
                <a:schemeClr val="bg1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04085961"/>
              </p:ext>
            </p:extLst>
          </p:nvPr>
        </p:nvGraphicFramePr>
        <p:xfrm>
          <a:off x="457200" y="1600200"/>
          <a:ext cx="8229600" cy="48897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2013-2014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2014-2015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2015-2016 (1 полугодие)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Кол-во учащихся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298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302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324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Кол-во отличников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17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18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Количество ударников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80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81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90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Успеваемость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99,3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98,5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Качество </a:t>
                      </a:r>
                      <a:endParaRPr lang="ru-RU" sz="2400" dirty="0" smtClean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38,1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38,3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39,3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697001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Качество 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знаний выпускников </a:t>
            </a:r>
            <a:b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класса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91929564"/>
              </p:ext>
            </p:extLst>
          </p:nvPr>
        </p:nvGraphicFramePr>
        <p:xfrm>
          <a:off x="457200" y="1600200"/>
          <a:ext cx="8229600" cy="3845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2512"/>
                <a:gridCol w="648072"/>
                <a:gridCol w="572616"/>
                <a:gridCol w="685800"/>
                <a:gridCol w="685800"/>
                <a:gridCol w="685800"/>
                <a:gridCol w="685800"/>
                <a:gridCol w="685800"/>
                <a:gridCol w="685800"/>
                <a:gridCol w="685800"/>
                <a:gridCol w="685800"/>
              </a:tblGrid>
              <a:tr h="370840"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Окружаю-</a:t>
                      </a:r>
                      <a:r>
                        <a:rPr lang="ru-RU" sz="16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щий</a:t>
                      </a: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мир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математика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Русский язык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sz="16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метапредмет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Татарский язык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sz="16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ОУ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РТ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ОУ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РТ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ОУ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РТ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ОУ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РТ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ОУ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РТ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Недостаточный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Пониженный</a:t>
                      </a:r>
                    </a:p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Базовый</a:t>
                      </a:r>
                    </a:p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</a:t>
                      </a:r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</a:t>
                      </a:r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</a:t>
                      </a:r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</a:t>
                      </a:r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Повышенный</a:t>
                      </a:r>
                    </a:p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</a:t>
                      </a:r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</a:t>
                      </a:r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</a:t>
                      </a:r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</a:t>
                      </a:r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</a:t>
                      </a:r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</a:t>
                      </a:r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Высокий</a:t>
                      </a:r>
                    </a:p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</a:t>
                      </a:r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</a:t>
                      </a:r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575636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Качество знаний выпускников </a:t>
            </a:r>
            <a:b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 классов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70583986"/>
              </p:ext>
            </p:extLst>
          </p:nvPr>
        </p:nvGraphicFramePr>
        <p:xfrm>
          <a:off x="457200" y="1600200"/>
          <a:ext cx="8229600" cy="41429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/>
                <a:gridCol w="1645920"/>
                <a:gridCol w="1645920"/>
                <a:gridCol w="1645920"/>
                <a:gridCol w="1645920"/>
              </a:tblGrid>
              <a:tr h="370840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Учебные предметы</a:t>
                      </a:r>
                    </a:p>
                  </a:txBody>
                  <a:tcPr marL="39370" marR="3937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6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2013/2014 </a:t>
                      </a: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учебный год</a:t>
                      </a:r>
                    </a:p>
                  </a:txBody>
                  <a:tcPr marL="39370" marR="3937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6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2014/2015 </a:t>
                      </a: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учебный год</a:t>
                      </a:r>
                    </a:p>
                  </a:txBody>
                  <a:tcPr marL="39370" marR="3937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Количество (чел.)/доля (%) обучающихся, принявших участие</a:t>
                      </a:r>
                    </a:p>
                  </a:txBody>
                  <a:tcPr marL="39370" marR="393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Средний балл</a:t>
                      </a:r>
                    </a:p>
                  </a:txBody>
                  <a:tcPr marL="39370" marR="393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Количество (чел.)/доля (%) обучающихся, принявших участие</a:t>
                      </a:r>
                    </a:p>
                  </a:txBody>
                  <a:tcPr marL="39370" marR="393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Средний балл</a:t>
                      </a:r>
                    </a:p>
                  </a:txBody>
                  <a:tcPr marL="39370" marR="3937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Русский язык</a:t>
                      </a:r>
                    </a:p>
                  </a:txBody>
                  <a:tcPr marL="39370" marR="393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2000" b="1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39/95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9370" marR="393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2000" b="1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4,17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9370" marR="393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2000" b="1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38/100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9370" marR="393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2000" b="1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3,76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9370" marR="3937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Математика</a:t>
                      </a:r>
                    </a:p>
                  </a:txBody>
                  <a:tcPr marL="39370" marR="393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2000" b="1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39/95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9370" marR="393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2000" b="1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3,38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9370" marR="393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2000" b="1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38/100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9370" marR="393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2000" b="1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3,39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9370" marR="3937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Обществознание</a:t>
                      </a:r>
                    </a:p>
                  </a:txBody>
                  <a:tcPr marL="39370" marR="393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2000" b="1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23/59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9370" marR="393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2000" b="1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3,52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9370" marR="393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2000" b="1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13/34,2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9370" marR="393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2000" b="1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3,76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9370" marR="3937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Английский язык</a:t>
                      </a:r>
                    </a:p>
                  </a:txBody>
                  <a:tcPr marL="39370" marR="393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2000" b="1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2/100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9370" marR="393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2000" b="1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4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9370" marR="393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2000" b="1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0/0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9370" marR="393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2000" b="1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9370" marR="3937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Биология </a:t>
                      </a:r>
                    </a:p>
                  </a:txBody>
                  <a:tcPr marL="39370" marR="393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2000" b="1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0/0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9370" marR="393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2000" b="1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9370" marR="393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2000" b="1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0/0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9370" marR="393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2000" b="1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9370" marR="3937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Татарский язык ЕРТ</a:t>
                      </a:r>
                    </a:p>
                  </a:txBody>
                  <a:tcPr marL="39370" marR="393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2000" b="1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39/100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9370" marR="393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2000" b="1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3,6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9370" marR="393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2000" b="1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38/100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9370" marR="393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2000" b="1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3,8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9370" marR="3937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582354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Качество знаний выпускников </a:t>
            </a:r>
            <a:b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 класса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48510886"/>
              </p:ext>
            </p:extLst>
          </p:nvPr>
        </p:nvGraphicFramePr>
        <p:xfrm>
          <a:off x="457200" y="1600200"/>
          <a:ext cx="8229600" cy="3977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38536"/>
                <a:gridCol w="1553304"/>
                <a:gridCol w="1645920"/>
                <a:gridCol w="1645920"/>
                <a:gridCol w="1645920"/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Ниже «порога»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От 80 до 100 баллов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Средний балл по школе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Средний балл по РТ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Русский язык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55</a:t>
                      </a:r>
                      <a:endParaRPr lang="ru-RU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66,87</a:t>
                      </a:r>
                      <a:endParaRPr lang="ru-RU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Математика (П)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31,8</a:t>
                      </a:r>
                      <a:endParaRPr lang="ru-RU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47,18</a:t>
                      </a:r>
                      <a:endParaRPr lang="ru-RU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Математика (Б)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3,67</a:t>
                      </a:r>
                      <a:endParaRPr lang="ru-RU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4,01</a:t>
                      </a:r>
                      <a:endParaRPr lang="ru-RU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Физика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46</a:t>
                      </a:r>
                      <a:endParaRPr lang="ru-RU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52,01</a:t>
                      </a:r>
                      <a:endParaRPr lang="ru-RU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Химия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46</a:t>
                      </a:r>
                      <a:endParaRPr lang="ru-RU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48,6</a:t>
                      </a:r>
                      <a:endParaRPr lang="ru-RU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Биология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54</a:t>
                      </a:r>
                      <a:endParaRPr lang="ru-RU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55,74</a:t>
                      </a:r>
                      <a:endParaRPr lang="ru-RU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Литература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60</a:t>
                      </a:r>
                      <a:endParaRPr lang="ru-RU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56.06</a:t>
                      </a:r>
                      <a:endParaRPr lang="ru-RU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Англ.язык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77</a:t>
                      </a:r>
                      <a:endParaRPr lang="ru-RU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68,05</a:t>
                      </a:r>
                      <a:endParaRPr lang="ru-RU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Обществозн</a:t>
                      </a:r>
                      <a:r>
                        <a:rPr lang="ru-RU" dirty="0" smtClean="0"/>
                        <a:t>.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57,3</a:t>
                      </a:r>
                      <a:endParaRPr lang="ru-RU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54,1</a:t>
                      </a:r>
                      <a:endParaRPr lang="ru-RU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4012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48318531"/>
              </p:ext>
            </p:extLst>
          </p:nvPr>
        </p:nvGraphicFramePr>
        <p:xfrm>
          <a:off x="457200" y="836710"/>
          <a:ext cx="8229600" cy="55180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2472"/>
                <a:gridCol w="2129368"/>
                <a:gridCol w="2047096"/>
                <a:gridCol w="1656184"/>
                <a:gridCol w="1234480"/>
              </a:tblGrid>
              <a:tr h="5518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Участники 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Направление (по критерия 1 столбца)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Название конкурса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Уровень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Результат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518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Гаврилов Вячеслав 10а 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фотоконкурс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«На уроке …физкультуры»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Россия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лауреат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8277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Гусманова Регина 4а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Конкурс  исполнителей. Номинация «Эстрадный вокал»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«Созвездие»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Международный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дипломант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8277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Гусманова Регина 4а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Конкурс  исполнителей. Номинация «Народный  вокал»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«Созвездие»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Международный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Дипломант </a:t>
                      </a:r>
                      <a:r>
                        <a:rPr lang="en-US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I</a:t>
                      </a: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степени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37951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Мубараков Алмаз 9б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Конкурс сочинений к Парламентскому уроку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Районный этап республиканского конкурса в рамках Парламентского урока - 2014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район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 место в номинации «Закон в нашей жизни»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37951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Гайнуллина Айгуль 11а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Конкурс эссе к Парламентскому уроку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Районный этап республиканского конкурса в рамках Парламентского урока - 2014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район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 место 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201460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43469234"/>
              </p:ext>
            </p:extLst>
          </p:nvPr>
        </p:nvGraphicFramePr>
        <p:xfrm>
          <a:off x="457200" y="548679"/>
          <a:ext cx="8229600" cy="58261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/>
                <a:gridCol w="1645920"/>
                <a:gridCol w="1645920"/>
                <a:gridCol w="1645920"/>
                <a:gridCol w="1645920"/>
              </a:tblGrid>
              <a:tr h="8870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Участники 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Направление (по критерия 1 столбца)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Название конкурса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Уровень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Результат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2011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Гайнуллина</a:t>
                      </a: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Айгуль</a:t>
                      </a: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11а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Гурьев Алексей  4а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Конкурс информационных видеороликов к Парламентскому уроку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Районный этап республиканского конкурса в рамках Парламентского урока - 2014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район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 место 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18278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Гусманова Регина 4а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Всероссийский конкурс детского и юношеского творчества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«Звездная карусель»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Россия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Дипломант 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3-степени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913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Раззакова Ригина 10а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Районный НПК 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«Наука дело молодых»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район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 место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913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Гусманова Регина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Художественное слово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Стихотворения М.Джалиля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район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 место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444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Денисова Анна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Шакурова Алиса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Художественное слово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Стихотворения М.Джалиля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район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 место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4691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Шакуров Мурат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Ускова</a:t>
                      </a: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Анна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Художественное слово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Стихотворения М.Джалиля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район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 место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307235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48032528"/>
              </p:ext>
            </p:extLst>
          </p:nvPr>
        </p:nvGraphicFramePr>
        <p:xfrm>
          <a:off x="457200" y="548679"/>
          <a:ext cx="8229600" cy="59958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/>
                <a:gridCol w="2036832"/>
                <a:gridCol w="1800200"/>
                <a:gridCol w="1100728"/>
                <a:gridCol w="1645920"/>
              </a:tblGrid>
              <a:tr h="8870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Участники 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Направление (по критерия 1 столбца)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Название конкурса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Уровень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Результат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9708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Шакурова Алиса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Лучший литературный проект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«Эни, диеп, язып куйдым»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район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 место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5261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Гусманова Регина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Художественное слово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Стихотворения Г.Тукая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район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 место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913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Гусманова Регина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Художественное слово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Стихотворения Г.Тукая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район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Гран-при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913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Гусманова Регина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Художественное слово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Казан-Йорт 2015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район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Гран-при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444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Гурьев Алексей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Городской конкурс исследовательских работ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Юный исследователь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город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 место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4691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Коптелова Диана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Городской конкурс исследовательских работ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Юный исследователь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город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 место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4691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Симбирцев Егор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XIII</a:t>
                      </a: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межрегиональное юношеское научно-исследовательское чтение им.К.Насыйри 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XIII</a:t>
                      </a: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межрегиональное юношеское научно-исследовательское чтение им.К.Насыйри 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город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 место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29595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63602676"/>
              </p:ext>
            </p:extLst>
          </p:nvPr>
        </p:nvGraphicFramePr>
        <p:xfrm>
          <a:off x="457200" y="548679"/>
          <a:ext cx="8229600" cy="58023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/>
                <a:gridCol w="1532776"/>
                <a:gridCol w="2304256"/>
                <a:gridCol w="1100728"/>
                <a:gridCol w="1645920"/>
              </a:tblGrid>
              <a:tr h="8870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Участники 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Направление (по критерия 1 столбца)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Название конкурса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Уровень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Результат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9708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Артемьева Светлана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XIV </a:t>
                      </a: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научно-практическая конференция 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«Языковой вкус эпохи»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Республика 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 место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5261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Шакурова Алиса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II </a:t>
                      </a: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городской НПК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«Дни науки»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Город 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призер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913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Команда школы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спорт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Республиканский этап Всероссийского смотра-конкурса на лучшую постановку массовой физкультурно-спортивной работы с детьми и подростками 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Республика 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 место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913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Команда «Авангард»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спорт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Турнир по волейболу «Кубок Общества «Динамо»»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Город 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участник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444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Команда «Прогресс»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спорт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Турнир по волейболу «Кубок Общества «Динамо»»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Город 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участник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4691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Команда школы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спорт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Спартакиада учащихся 2014-2015гг.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район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 место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606663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05942778"/>
              </p:ext>
            </p:extLst>
          </p:nvPr>
        </p:nvGraphicFramePr>
        <p:xfrm>
          <a:off x="457200" y="548679"/>
          <a:ext cx="8229600" cy="33195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/>
                <a:gridCol w="1532776"/>
                <a:gridCol w="2304256"/>
                <a:gridCol w="1100728"/>
                <a:gridCol w="1645920"/>
              </a:tblGrid>
              <a:tr h="8870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Участники 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Направление (по критерия 1 столбца)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Название конкурса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Уровень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Результат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9708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Команда школа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спорт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Легкоатлетическая эстафета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район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 место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5261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Команда школа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спорт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Спортивная Казань-2014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город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 место 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913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Абросимова Анастасия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дизайн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Нобелевские надежды КНИТУ - 2015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района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призер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913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Гусманова Регина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Жемчужинка Татарстана - 2015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город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призер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751222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>
                <a:latin typeface="Times New Roman"/>
                <a:ea typeface="Times New Roman"/>
                <a:cs typeface="Times New Roman"/>
              </a:rPr>
              <a:t> В структуру управления деятельностью школы входит администрация школы (директор и заместители директора), </a:t>
            </a:r>
            <a:r>
              <a:rPr lang="ru-RU" dirty="0" smtClean="0">
                <a:latin typeface="Times New Roman"/>
                <a:ea typeface="Times New Roman"/>
                <a:cs typeface="Times New Roman"/>
              </a:rPr>
              <a:t>педагогический совет, общешкольный родительский комитет и совет старшеклассников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943090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rPr>
              <a:t>Обновление материально-технической базы</a:t>
            </a:r>
            <a:endParaRPr lang="ru-RU" b="1" dirty="0">
              <a:solidFill>
                <a:schemeClr val="bg1"/>
              </a:solidFill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34433454"/>
              </p:ext>
            </p:extLst>
          </p:nvPr>
        </p:nvGraphicFramePr>
        <p:xfrm>
          <a:off x="457200" y="1600200"/>
          <a:ext cx="8229600" cy="34469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4440"/>
                <a:gridCol w="3240360"/>
                <a:gridCol w="2057400"/>
                <a:gridCol w="2057400"/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№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Наименование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2014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2015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Школьная мебель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36000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80000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Спортивный инвентарь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800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Учебно-наглядные  пособия, оборудование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25000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20000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Компьютерное оборудование, оргтехника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50000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50000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Кухонное оборудование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5000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5000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Оборудование интерьера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120000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100000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Итого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236800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255000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013477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indent="449580">
              <a:lnSpc>
                <a:spcPct val="115000"/>
              </a:lnSpc>
              <a:spcAft>
                <a:spcPts val="0"/>
              </a:spcAft>
            </a:pPr>
            <a:r>
              <a:rPr lang="ru-RU" sz="6000" b="1" i="1" dirty="0" smtClean="0">
                <a:latin typeface="Times New Roman"/>
                <a:ea typeface="Times New Roman"/>
                <a:cs typeface="Times New Roman"/>
              </a:rPr>
              <a:t>Спасибо за внимание!</a:t>
            </a:r>
            <a:endParaRPr lang="ru-RU" sz="6000" dirty="0"/>
          </a:p>
        </p:txBody>
      </p:sp>
    </p:spTree>
    <p:extLst>
      <p:ext uri="{BB962C8B-B14F-4D97-AF65-F5344CB8AC3E}">
        <p14:creationId xmlns:p14="http://schemas.microsoft.com/office/powerpoint/2010/main" val="328158114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322</TotalTime>
  <Words>979</Words>
  <Application>Microsoft Office PowerPoint</Application>
  <PresentationFormat>Экран (4:3)</PresentationFormat>
  <Paragraphs>454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Тема Office</vt:lpstr>
      <vt:lpstr>Публичный доклад муниципального бюджетного  общеобразовательного учреждения «Средняя общеобразовательная школа №58» Советского района   г.Казани за 2015 год </vt:lpstr>
      <vt:lpstr>Тема школы         Обеспечение доступности качественного общего образования путем создания школы адаптивной модели в условиях малочисленной школы </vt:lpstr>
      <vt:lpstr> Деятельность  школы  регламентируется ее Уставом и локальными актами.  Основная задача школы – предоставление качественного образования, развитие интеллектуальных, творческих способностей учащихся, сохранение и укрепление духовно-нравственного, физического, психологического здоровья всех участников образовательного процесса. Образовательная программа школы обеспечивает реализацию государственных стандартов по всем предметам учебного плана, преемственность при переходе обучающихся из детского сада в начальную школу, из начальной – в основную школу.</vt:lpstr>
      <vt:lpstr>Кадровое обеспечение учебно-воспитательного процесса </vt:lpstr>
      <vt:lpstr>Директор:  Коптелова Гульнар Зиганшевна, образование высшее, педагогический стаж  23  года, руководящий стаж – 7 лет.  Кадровые ресурсы: 5 учителей начальной школы, 24 учителя предметника, Итого весь педагогический коллектив состоит из 31 человек </vt:lpstr>
      <vt:lpstr>Характеристика педколлектива по возрасту</vt:lpstr>
      <vt:lpstr>Характеристика педколлектива по педстажу</vt:lpstr>
      <vt:lpstr>Характеристика педколлектива по квалификации</vt:lpstr>
      <vt:lpstr>Качество образовательного процесса -  олимпиадное движение</vt:lpstr>
      <vt:lpstr>Презентация PowerPoint</vt:lpstr>
      <vt:lpstr>Количество учащихся</vt:lpstr>
      <vt:lpstr>Портрет выпускника начальной школы </vt:lpstr>
      <vt:lpstr>Качество знаний</vt:lpstr>
      <vt:lpstr>Качество знаний выпускников  4 класса</vt:lpstr>
      <vt:lpstr>Качество знаний выпускников  9 классов</vt:lpstr>
      <vt:lpstr>Качество знаний выпускников  11 класса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В структуру управления деятельностью школы входит администрация школы (директор и заместители директора), педагогический совет, общешкольный родительский комитет и совет старшеклассников</vt:lpstr>
      <vt:lpstr>Обновление материально-технической базы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Публичный доклад муниципального бюджетного  общеобразовательного учреждения «Основная общеобразовательная школа села Асеево» Азнакаевского муниципального района   Республики Татарстан за 2014 год</dc:title>
  <dc:creator>АЛЬБЕРТ</dc:creator>
  <cp:lastModifiedBy>Админ</cp:lastModifiedBy>
  <cp:revision>26</cp:revision>
  <dcterms:created xsi:type="dcterms:W3CDTF">2015-01-23T04:16:38Z</dcterms:created>
  <dcterms:modified xsi:type="dcterms:W3CDTF">2016-02-14T17:05:26Z</dcterms:modified>
</cp:coreProperties>
</file>